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68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68" r:id="rId16"/>
    <p:sldId id="271" r:id="rId17"/>
    <p:sldId id="272" r:id="rId18"/>
    <p:sldId id="281" r:id="rId19"/>
    <p:sldId id="275" r:id="rId20"/>
    <p:sldId id="282" r:id="rId21"/>
    <p:sldId id="276" r:id="rId22"/>
    <p:sldId id="277" r:id="rId23"/>
    <p:sldId id="286" r:id="rId24"/>
    <p:sldId id="287" r:id="rId25"/>
    <p:sldId id="278" r:id="rId26"/>
    <p:sldId id="292" r:id="rId27"/>
    <p:sldId id="288" r:id="rId28"/>
    <p:sldId id="289" r:id="rId29"/>
    <p:sldId id="291" r:id="rId30"/>
    <p:sldId id="279" r:id="rId31"/>
    <p:sldId id="290" r:id="rId32"/>
    <p:sldId id="280" r:id="rId33"/>
    <p:sldId id="283" r:id="rId34"/>
    <p:sldId id="293" r:id="rId35"/>
    <p:sldId id="273" r:id="rId36"/>
    <p:sldId id="274" r:id="rId37"/>
    <p:sldId id="285" r:id="rId38"/>
    <p:sldId id="303" r:id="rId39"/>
    <p:sldId id="294" r:id="rId40"/>
    <p:sldId id="304" r:id="rId41"/>
    <p:sldId id="295" r:id="rId42"/>
    <p:sldId id="305" r:id="rId43"/>
    <p:sldId id="306" r:id="rId44"/>
    <p:sldId id="296" r:id="rId45"/>
    <p:sldId id="297" r:id="rId46"/>
    <p:sldId id="298" r:id="rId47"/>
    <p:sldId id="299" r:id="rId48"/>
    <p:sldId id="300" r:id="rId49"/>
    <p:sldId id="307" r:id="rId50"/>
    <p:sldId id="301" r:id="rId51"/>
    <p:sldId id="308" r:id="rId52"/>
    <p:sldId id="302" r:id="rId53"/>
    <p:sldId id="309" r:id="rId54"/>
    <p:sldId id="319" r:id="rId55"/>
    <p:sldId id="310" r:id="rId56"/>
    <p:sldId id="320" r:id="rId57"/>
    <p:sldId id="311" r:id="rId58"/>
    <p:sldId id="312" r:id="rId59"/>
    <p:sldId id="313" r:id="rId60"/>
    <p:sldId id="314" r:id="rId61"/>
    <p:sldId id="321" r:id="rId62"/>
    <p:sldId id="315" r:id="rId63"/>
    <p:sldId id="317" r:id="rId64"/>
    <p:sldId id="318" r:id="rId65"/>
    <p:sldId id="316" r:id="rId66"/>
    <p:sldId id="284" r:id="rId6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69CBC72-2DAE-4E44-99D8-A55FAB842DC5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A0498ED-6923-4F41-BA2A-3750F14A3E7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5C283-6E49-443A-BEB5-B7D52564E827}" type="datetimeFigureOut">
              <a:rPr lang="en-US" smtClean="0"/>
              <a:pPr/>
              <a:t>4/15/2010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5A910-774F-449C-8A2E-2BE79440A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carolinakioty.files.wordpress.com/2009/05/29366343-easternboxturtle2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bs.org/wgbh/evolution/change/family/" TargetMode="External"/><Relationship Id="rId2" Type="http://schemas.openxmlformats.org/officeDocument/2006/relationships/hyperlink" Target="http://www.glencoe.com/sec/science/activities/bdol/dragdrop/BDOL17.html?iRef=17&amp;iChapter=17&amp;book=bio2000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lencoe.com/sec/science/biology/bio2000/biomovies/e20_1int.htm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upload.wikimedia.org/wikipedia/commons/9/90/Anaerobic.png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hyperlink" Target="http://www.rockefeller.edu/vaf/emsmain.htm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Classification – Chapter 18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Sometimes Botanists split species into subsets known as varieties.</a:t>
            </a:r>
          </a:p>
          <a:p>
            <a:r>
              <a:rPr lang="en-US" dirty="0" smtClean="0"/>
              <a:t>Peaches and nectarines are fruits of two slightly different varieties of the peach tree, </a:t>
            </a:r>
            <a:r>
              <a:rPr lang="en-US" i="1" dirty="0" err="1" smtClean="0"/>
              <a:t>Prunus</a:t>
            </a:r>
            <a:r>
              <a:rPr lang="en-US" i="1" dirty="0" smtClean="0"/>
              <a:t> </a:t>
            </a:r>
            <a:r>
              <a:rPr lang="en-US" i="1" dirty="0" err="1" smtClean="0"/>
              <a:t>persica</a:t>
            </a:r>
            <a:r>
              <a:rPr lang="en-US" i="1" dirty="0" smtClean="0"/>
              <a:t>.</a:t>
            </a:r>
            <a:endParaRPr lang="en-US" dirty="0" smtClean="0"/>
          </a:p>
        </p:txBody>
      </p:sp>
      <p:pic>
        <p:nvPicPr>
          <p:cNvPr id="19458" name="Picture 2" descr="http://scrapetv.com/News/News%20Pages/usa/images-2/georgia-peach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657600"/>
            <a:ext cx="3520440" cy="2933700"/>
          </a:xfrm>
          <a:prstGeom prst="rect">
            <a:avLst/>
          </a:prstGeom>
          <a:noFill/>
        </p:spPr>
      </p:pic>
      <p:pic>
        <p:nvPicPr>
          <p:cNvPr id="19460" name="Picture 4" descr="http://www.hort.purdue.edu/ext/senior/fruits/images/large/nectarine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3657600"/>
            <a:ext cx="3983567" cy="298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Zoologists refer to variations of a species that occur in different geographic areas as </a:t>
            </a:r>
            <a:r>
              <a:rPr lang="en-US" b="1" dirty="0" smtClean="0"/>
              <a:t>subspecies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Subspecies name follows the species identifier.</a:t>
            </a:r>
          </a:p>
          <a:p>
            <a:r>
              <a:rPr lang="en-US" dirty="0" smtClean="0"/>
              <a:t>Ex. </a:t>
            </a:r>
            <a:r>
              <a:rPr lang="en-US" i="1" dirty="0" err="1" smtClean="0"/>
              <a:t>Terrapene</a:t>
            </a:r>
            <a:r>
              <a:rPr lang="en-US" i="1" dirty="0" smtClean="0"/>
              <a:t> </a:t>
            </a:r>
            <a:r>
              <a:rPr lang="en-US" i="1" dirty="0" err="1" smtClean="0"/>
              <a:t>carolina</a:t>
            </a:r>
            <a:r>
              <a:rPr lang="en-US" i="1" dirty="0" smtClean="0"/>
              <a:t> </a:t>
            </a:r>
            <a:r>
              <a:rPr lang="en-US" i="1" dirty="0" err="1" smtClean="0"/>
              <a:t>triungui</a:t>
            </a:r>
            <a:r>
              <a:rPr lang="en-US" i="1" dirty="0" smtClean="0"/>
              <a:t> </a:t>
            </a:r>
            <a:r>
              <a:rPr lang="en-US" dirty="0" smtClean="0"/>
              <a:t>subspecies of the common eastern box turtle. Gets its name by having three, rather than four toes on its hind feet.</a:t>
            </a:r>
          </a:p>
          <a:p>
            <a:endParaRPr lang="en-US" dirty="0"/>
          </a:p>
        </p:txBody>
      </p:sp>
      <p:pic>
        <p:nvPicPr>
          <p:cNvPr id="18434" name="Picture 2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0" y="5410200"/>
            <a:ext cx="1524000" cy="1024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Phylogeny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Evolutionary history of organism.</a:t>
            </a:r>
          </a:p>
          <a:p>
            <a:r>
              <a:rPr lang="en-US" dirty="0" smtClean="0"/>
              <a:t>Scientists consider the organism’s phylogeny when classifying it.</a:t>
            </a:r>
          </a:p>
          <a:p>
            <a:r>
              <a:rPr lang="en-US" dirty="0" smtClean="0"/>
              <a:t>Linnaeus focused on features that are largely influenced by genes that are clues to common ancestry.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 descr="http://insects.eugenes.org/species/about/Drosophila-phylogeny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34583"/>
            <a:ext cx="8010525" cy="60614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Review Game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Building a </a:t>
            </a:r>
            <a:r>
              <a:rPr lang="en-US" dirty="0" err="1" smtClean="0">
                <a:hlinkClick r:id="rId3"/>
              </a:rPr>
              <a:t>Cladogram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Pg. 339</a:t>
            </a:r>
          </a:p>
          <a:p>
            <a:r>
              <a:rPr lang="en-US" dirty="0" smtClean="0"/>
              <a:t>Questions: 1-6</a:t>
            </a:r>
          </a:p>
          <a:p>
            <a:endParaRPr lang="en-US" dirty="0"/>
          </a:p>
          <a:p>
            <a:r>
              <a:rPr lang="en-US" dirty="0" smtClean="0"/>
              <a:t>Wiki-space go to Chapter 18 page.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172200"/>
          </a:xfrm>
        </p:spPr>
        <p:txBody>
          <a:bodyPr>
            <a:normAutofit fontScale="85000" lnSpcReduction="10000"/>
          </a:bodyPr>
          <a:lstStyle/>
          <a:p>
            <a:r>
              <a:rPr lang="en-US" i="1" dirty="0" err="1" smtClean="0"/>
              <a:t>Imperium</a:t>
            </a:r>
            <a:r>
              <a:rPr lang="en-US" dirty="0" smtClean="0"/>
              <a:t> ("Empire") - the phenomenal world </a:t>
            </a:r>
          </a:p>
          <a:p>
            <a:r>
              <a:rPr lang="en-US" i="1" dirty="0" smtClean="0"/>
              <a:t>Regnum</a:t>
            </a:r>
            <a:r>
              <a:rPr lang="en-US" dirty="0" smtClean="0"/>
              <a:t> ("Kingdom") - the three great divisions of nature at the time - animal, vegetable, and mineral </a:t>
            </a:r>
          </a:p>
          <a:p>
            <a:r>
              <a:rPr lang="en-US" i="1" dirty="0" smtClean="0"/>
              <a:t>Classis</a:t>
            </a:r>
            <a:r>
              <a:rPr lang="en-US" dirty="0" smtClean="0"/>
              <a:t> ("Class") - subdivisions of the above, in the animal kingdom six were recognized (mammals, birds, amphibians, fish, insects, and worms) </a:t>
            </a:r>
          </a:p>
          <a:p>
            <a:r>
              <a:rPr lang="en-US" i="1" dirty="0" err="1" smtClean="0"/>
              <a:t>Ordo</a:t>
            </a:r>
            <a:r>
              <a:rPr lang="en-US" dirty="0" smtClean="0"/>
              <a:t> ("Order") - further subdivision of the above - the class </a:t>
            </a:r>
            <a:r>
              <a:rPr lang="en-US" dirty="0" err="1" smtClean="0"/>
              <a:t>Mammalia</a:t>
            </a:r>
            <a:r>
              <a:rPr lang="en-US" dirty="0" smtClean="0"/>
              <a:t> has eight </a:t>
            </a:r>
          </a:p>
          <a:p>
            <a:r>
              <a:rPr lang="en-US" i="1" dirty="0" smtClean="0"/>
              <a:t>Genus</a:t>
            </a:r>
            <a:r>
              <a:rPr lang="en-US" dirty="0" smtClean="0"/>
              <a:t> - further subdivisions of the order - in the mammalian order Primates there are four. e.g. </a:t>
            </a:r>
            <a:r>
              <a:rPr lang="en-US" i="1" dirty="0" smtClean="0"/>
              <a:t>Homo</a:t>
            </a:r>
            <a:r>
              <a:rPr lang="en-US" dirty="0" smtClean="0"/>
              <a:t> </a:t>
            </a:r>
          </a:p>
          <a:p>
            <a:r>
              <a:rPr lang="en-US" i="1" dirty="0" smtClean="0"/>
              <a:t>Species</a:t>
            </a:r>
            <a:r>
              <a:rPr lang="en-US" dirty="0" smtClean="0"/>
              <a:t> - subdivisions of genus, e.g. </a:t>
            </a:r>
            <a:r>
              <a:rPr lang="en-US" i="1" dirty="0" smtClean="0"/>
              <a:t>Homo sapiens</a:t>
            </a:r>
            <a:r>
              <a:rPr lang="en-US" dirty="0" smtClean="0"/>
              <a:t>. </a:t>
            </a:r>
          </a:p>
          <a:p>
            <a:r>
              <a:rPr lang="en-US" i="1" dirty="0" err="1" smtClean="0"/>
              <a:t>Varietas</a:t>
            </a:r>
            <a:r>
              <a:rPr lang="en-US" dirty="0" smtClean="0"/>
              <a:t> ("Variety") - species variant, e.g. </a:t>
            </a:r>
            <a:r>
              <a:rPr lang="en-US" i="1" dirty="0" smtClean="0"/>
              <a:t>Homo sapiens </a:t>
            </a:r>
            <a:r>
              <a:rPr lang="en-US" i="1" dirty="0" err="1" smtClean="0"/>
              <a:t>europaeus</a:t>
            </a:r>
            <a:r>
              <a:rPr lang="en-US" dirty="0" smtClean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Section 3 Two Modern Systems of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6-Kingdom Classification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Archaebacteria</a:t>
            </a:r>
            <a:r>
              <a:rPr lang="en-US" dirty="0" smtClean="0"/>
              <a:t>	</a:t>
            </a:r>
            <a:r>
              <a:rPr lang="en-US" dirty="0" err="1" smtClean="0"/>
              <a:t>autotroph</a:t>
            </a:r>
            <a:r>
              <a:rPr lang="en-US" dirty="0" smtClean="0"/>
              <a:t>/</a:t>
            </a:r>
            <a:r>
              <a:rPr lang="en-US" dirty="0" err="1" smtClean="0"/>
              <a:t>heterotroph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Eubacteria</a:t>
            </a:r>
            <a:r>
              <a:rPr lang="en-US" dirty="0" smtClean="0"/>
              <a:t>		</a:t>
            </a:r>
            <a:r>
              <a:rPr lang="en-US" dirty="0" err="1" smtClean="0"/>
              <a:t>autotroph</a:t>
            </a:r>
            <a:r>
              <a:rPr lang="en-US" dirty="0" smtClean="0"/>
              <a:t>/</a:t>
            </a:r>
            <a:r>
              <a:rPr lang="en-US" dirty="0" err="1" smtClean="0"/>
              <a:t>heterotroph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Protista</a:t>
            </a:r>
            <a:r>
              <a:rPr lang="en-US" dirty="0" smtClean="0"/>
              <a:t>			</a:t>
            </a:r>
            <a:r>
              <a:rPr lang="en-US" dirty="0" err="1" smtClean="0"/>
              <a:t>autotroph</a:t>
            </a:r>
            <a:r>
              <a:rPr lang="en-US" dirty="0" smtClean="0"/>
              <a:t>/</a:t>
            </a:r>
            <a:r>
              <a:rPr lang="en-US" dirty="0" err="1" smtClean="0"/>
              <a:t>heterotroph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Fungi 			</a:t>
            </a:r>
            <a:r>
              <a:rPr lang="en-US" dirty="0" err="1" smtClean="0"/>
              <a:t>heterotroph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Plantae</a:t>
            </a:r>
            <a:r>
              <a:rPr lang="en-US" dirty="0" smtClean="0"/>
              <a:t>			</a:t>
            </a:r>
            <a:r>
              <a:rPr lang="en-US" dirty="0" err="1" smtClean="0"/>
              <a:t>autotroph</a:t>
            </a:r>
            <a:r>
              <a:rPr lang="en-US" dirty="0" smtClean="0"/>
              <a:t>/</a:t>
            </a:r>
            <a:r>
              <a:rPr lang="en-US" dirty="0" err="1" smtClean="0"/>
              <a:t>heterotroph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Animalia</a:t>
            </a:r>
            <a:r>
              <a:rPr lang="en-US" dirty="0" smtClean="0"/>
              <a:t>		</a:t>
            </a:r>
            <a:r>
              <a:rPr lang="en-US" dirty="0" err="1" smtClean="0"/>
              <a:t>heterotroph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ttp://pathmicro.med.sc.edu/fox/evol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685800"/>
            <a:ext cx="7620000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Archaebacteria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Unicellular</a:t>
            </a:r>
          </a:p>
          <a:p>
            <a:r>
              <a:rPr lang="en-US" dirty="0" smtClean="0"/>
              <a:t>Live in extreme habitats</a:t>
            </a:r>
          </a:p>
          <a:p>
            <a:r>
              <a:rPr lang="en-US" dirty="0" smtClean="0"/>
              <a:t>One of the first organisms to inhabit the Earth.</a:t>
            </a:r>
          </a:p>
          <a:p>
            <a:pPr>
              <a:buNone/>
            </a:pPr>
            <a:r>
              <a:rPr lang="en-US" dirty="0" smtClean="0"/>
              <a:t>Habitats: hot springs, salty lakes, swamps</a:t>
            </a:r>
          </a:p>
          <a:p>
            <a:pPr>
              <a:buNone/>
            </a:pPr>
            <a:r>
              <a:rPr lang="en-US" dirty="0" smtClean="0"/>
              <a:t>Anaerobic environments - without oxygen</a:t>
            </a:r>
          </a:p>
          <a:p>
            <a:pPr>
              <a:buNone/>
            </a:pPr>
            <a:r>
              <a:rPr lang="en-US" dirty="0" err="1" smtClean="0"/>
              <a:t>Thermophiles</a:t>
            </a:r>
            <a:r>
              <a:rPr lang="en-US" dirty="0" smtClean="0"/>
              <a:t> – heat lovers</a:t>
            </a:r>
          </a:p>
          <a:p>
            <a:pPr>
              <a:buNone/>
            </a:pPr>
            <a:r>
              <a:rPr lang="en-US" dirty="0" err="1" smtClean="0"/>
              <a:t>Methanogens</a:t>
            </a:r>
            <a:r>
              <a:rPr lang="en-US" dirty="0" smtClean="0"/>
              <a:t> – produce methane </a:t>
            </a:r>
          </a:p>
          <a:p>
            <a:pPr>
              <a:buNone/>
            </a:pPr>
            <a:r>
              <a:rPr lang="en-US" dirty="0" smtClean="0"/>
              <a:t>gas</a:t>
            </a:r>
          </a:p>
          <a:p>
            <a:pPr>
              <a:buNone/>
            </a:pPr>
            <a:r>
              <a:rPr lang="en-US" dirty="0" err="1" smtClean="0"/>
              <a:t>Halophiles</a:t>
            </a:r>
            <a:r>
              <a:rPr lang="en-US" dirty="0" smtClean="0"/>
              <a:t> – salt lovers</a:t>
            </a:r>
            <a:endParaRPr lang="en-US" dirty="0"/>
          </a:p>
        </p:txBody>
      </p:sp>
      <p:pic>
        <p:nvPicPr>
          <p:cNvPr id="4" name="Picture 5" descr="http://www.popsci.com/files/imagecache/article_image_small/files/articles/microb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15100" y="4618037"/>
            <a:ext cx="2628900" cy="2239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Systems of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 smtClean="0"/>
              <a:t>Taxonomy</a:t>
            </a:r>
            <a:r>
              <a:rPr lang="en-US" dirty="0" smtClean="0"/>
              <a:t> – naming and grouping organisms according to their characteristics and evolutionary history.</a:t>
            </a:r>
          </a:p>
          <a:p>
            <a:r>
              <a:rPr lang="en-US" dirty="0" smtClean="0"/>
              <a:t>Aristotle first classified organisms 2,000 years ago. </a:t>
            </a:r>
            <a:r>
              <a:rPr lang="en-US" dirty="0" smtClean="0">
                <a:hlinkClick r:id="rId2"/>
              </a:rPr>
              <a:t>“Classify This”</a:t>
            </a:r>
            <a:endParaRPr lang="en-US" dirty="0" smtClean="0"/>
          </a:p>
          <a:p>
            <a:r>
              <a:rPr lang="en-US" dirty="0" smtClean="0"/>
              <a:t>He classified living things as either plants or animals.</a:t>
            </a:r>
          </a:p>
          <a:p>
            <a:r>
              <a:rPr lang="en-US" dirty="0" smtClean="0"/>
              <a:t>Grouped animals into: land dwellers, water dwellers, air dweller.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Halophiles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Thermophiles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5" descr="http://www.dac.neu.edu/biology/k.bergman/WebsiteBarney/semapic/pic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1905000"/>
            <a:ext cx="4378325" cy="369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http://www.bio.miami.edu/~cmallery/150/proceuc/c27x1thermophil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81400"/>
            <a:ext cx="4398962" cy="3000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Common bacteria</a:t>
            </a:r>
          </a:p>
          <a:p>
            <a:r>
              <a:rPr lang="en-US" dirty="0" smtClean="0"/>
              <a:t>Most use oxygen; few cannot live in the presence of oxygen.</a:t>
            </a:r>
          </a:p>
          <a:p>
            <a:r>
              <a:rPr lang="en-US" dirty="0" smtClean="0"/>
              <a:t>Decomposers</a:t>
            </a:r>
          </a:p>
          <a:p>
            <a:r>
              <a:rPr lang="en-US" dirty="0" smtClean="0"/>
              <a:t>Used in food making</a:t>
            </a:r>
          </a:p>
          <a:p>
            <a:r>
              <a:rPr lang="en-US" dirty="0" smtClean="0"/>
              <a:t>Cause disease</a:t>
            </a:r>
          </a:p>
          <a:p>
            <a:r>
              <a:rPr lang="en-US" dirty="0" smtClean="0"/>
              <a:t>Bioremediation – bacteria that eat oil spills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Shapes of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Cocci</a:t>
            </a:r>
            <a:r>
              <a:rPr lang="en-US" dirty="0" smtClean="0"/>
              <a:t> – round</a:t>
            </a:r>
          </a:p>
          <a:p>
            <a:r>
              <a:rPr lang="en-US" dirty="0" smtClean="0"/>
              <a:t>Bacilli – rod</a:t>
            </a:r>
          </a:p>
          <a:p>
            <a:r>
              <a:rPr lang="en-US" dirty="0" err="1" smtClean="0"/>
              <a:t>Spirilla</a:t>
            </a:r>
            <a:r>
              <a:rPr lang="en-US" dirty="0" smtClean="0"/>
              <a:t> – spiral</a:t>
            </a:r>
          </a:p>
          <a:p>
            <a:endParaRPr lang="en-US" dirty="0" smtClean="0"/>
          </a:p>
          <a:p>
            <a:r>
              <a:rPr lang="en-US" dirty="0" smtClean="0"/>
              <a:t>Planes - staph</a:t>
            </a:r>
          </a:p>
          <a:p>
            <a:r>
              <a:rPr lang="en-US" dirty="0" smtClean="0"/>
              <a:t>Chains – </a:t>
            </a:r>
            <a:r>
              <a:rPr lang="en-US" dirty="0" err="1" smtClean="0"/>
              <a:t>strepto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		ex. Streptococcus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http://student.ccbcmd.edu/courses/bio141/lecguide/unit1/shape/images/u1ro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81000"/>
            <a:ext cx="6553200" cy="3929062"/>
          </a:xfrm>
          <a:prstGeom prst="rect">
            <a:avLst/>
          </a:prstGeom>
          <a:noFill/>
        </p:spPr>
      </p:pic>
      <p:pic>
        <p:nvPicPr>
          <p:cNvPr id="5" name="Picture 5" descr="http://student.ccbcmd.edu/courses/bio141/lecguide/unit1/shape/images/gram_ecoli2_scale_f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250572"/>
            <a:ext cx="4876800" cy="36074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http://student.ccbcmd.edu/courses/bio141/lecguide/unit1/shape/images/u1spir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1828800"/>
            <a:ext cx="4953000" cy="3784600"/>
          </a:xfrm>
          <a:prstGeom prst="rect">
            <a:avLst/>
          </a:prstGeom>
          <a:noFill/>
        </p:spPr>
      </p:pic>
      <p:pic>
        <p:nvPicPr>
          <p:cNvPr id="5" name="Picture 5" descr="http://student.ccbcmd.edu/courses/bio141/lecguide/unit1/shape/images/svol1_scale_f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"/>
            <a:ext cx="4498975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Staining</a:t>
            </a:r>
          </a:p>
          <a:p>
            <a:r>
              <a:rPr lang="en-US" dirty="0" smtClean="0"/>
              <a:t>Procedure that stains bacteria.</a:t>
            </a:r>
          </a:p>
          <a:p>
            <a:r>
              <a:rPr lang="en-US" dirty="0" smtClean="0"/>
              <a:t>Some bacteria stain pink other stain purple.</a:t>
            </a:r>
          </a:p>
          <a:p>
            <a:r>
              <a:rPr lang="en-US" dirty="0" smtClean="0"/>
              <a:t>Gram stain positive – purple</a:t>
            </a:r>
          </a:p>
          <a:p>
            <a:r>
              <a:rPr lang="en-US" dirty="0" smtClean="0"/>
              <a:t>Gram stain negative – pink</a:t>
            </a:r>
          </a:p>
          <a:p>
            <a:r>
              <a:rPr lang="en-US" dirty="0" smtClean="0"/>
              <a:t>This tells scientists what kind of wall the bacteria has.  More </a:t>
            </a:r>
            <a:r>
              <a:rPr lang="en-US" dirty="0" err="1" smtClean="0"/>
              <a:t>peptidoglycan</a:t>
            </a:r>
            <a:r>
              <a:rPr lang="en-US" dirty="0" smtClean="0"/>
              <a:t> more rigid wall --- gram positive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http://cahoney-l-acidophilus.pbworks.com/f/1197130699/Gram%20stai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838200"/>
            <a:ext cx="3846512" cy="533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positive</a:t>
            </a:r>
            <a:endParaRPr lang="en-US" dirty="0"/>
          </a:p>
        </p:txBody>
      </p:sp>
      <p:pic>
        <p:nvPicPr>
          <p:cNvPr id="4" name="Picture 5" descr="http://www.microbelibrary.org/microbelibrary/files/ccImages/Articleimages/Buxton/06%20Intraabdom/gram-positive%20cocci%20gram-negative%20coccobacilli%20fi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1828800"/>
            <a:ext cx="4903788" cy="3271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 negative</a:t>
            </a:r>
            <a:endParaRPr lang="en-US" dirty="0"/>
          </a:p>
        </p:txBody>
      </p:sp>
      <p:pic>
        <p:nvPicPr>
          <p:cNvPr id="4" name="Picture 5" descr="http://bioweb.uwlax.edu/bio203/s2008/jaedike_alic/gramnegpi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33800" y="2057400"/>
            <a:ext cx="4648200" cy="34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http://www.jkuat.ac.ke/botany/coloni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057400"/>
            <a:ext cx="3429000" cy="3371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Early systems of Classification cont…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Grouped plants by: differences in their stems.</a:t>
            </a:r>
          </a:p>
          <a:p>
            <a:r>
              <a:rPr lang="en-US" dirty="0" smtClean="0"/>
              <a:t>Biologists realized that Aristotle’s categories were not adequate.</a:t>
            </a:r>
          </a:p>
          <a:p>
            <a:r>
              <a:rPr lang="en-US" dirty="0" smtClean="0"/>
              <a:t>They found that using common names for organisms caused a problem because they were named differently from place to place. Ex. Robin, called something different elsewhere </a:t>
            </a:r>
          </a:p>
          <a:p>
            <a:r>
              <a:rPr lang="en-US" dirty="0" smtClean="0"/>
              <a:t>Common names may not describe species accurately. Ex. Jellyfish; it isn’t a fish at all, starfish, koala bear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Agar – media that is used to grow bacteria.</a:t>
            </a:r>
          </a:p>
          <a:p>
            <a:r>
              <a:rPr lang="en-US" dirty="0" smtClean="0"/>
              <a:t>Strict aerobe – grow only in the presence of oxygen.</a:t>
            </a:r>
          </a:p>
          <a:p>
            <a:r>
              <a:rPr lang="en-US" dirty="0" smtClean="0"/>
              <a:t>Strict anaerobe – grow only in the presence of no oxygen.</a:t>
            </a:r>
          </a:p>
          <a:p>
            <a:r>
              <a:rPr lang="en-US" dirty="0" smtClean="0"/>
              <a:t>Facultative anaerobe – prefer oxygen environments but can grow throughout a medium.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5" descr="File:Anaerobic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r="38158"/>
          <a:stretch>
            <a:fillRect/>
          </a:stretch>
        </p:blipFill>
        <p:spPr bwMode="auto">
          <a:xfrm>
            <a:off x="1524000" y="1981200"/>
            <a:ext cx="3581400" cy="3467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can metabolism certain substances.</a:t>
            </a:r>
          </a:p>
          <a:p>
            <a:r>
              <a:rPr lang="en-US" dirty="0" smtClean="0"/>
              <a:t>Lactose – bacteria can metabolize lactose.</a:t>
            </a:r>
          </a:p>
          <a:p>
            <a:pPr lvl="1"/>
            <a:r>
              <a:rPr lang="en-US" dirty="0" smtClean="0"/>
              <a:t>Ex. Lactobacillus</a:t>
            </a:r>
          </a:p>
          <a:p>
            <a:pPr lvl="1"/>
            <a:endParaRPr lang="en-US" dirty="0" smtClean="0"/>
          </a:p>
          <a:p>
            <a:pPr lvl="1">
              <a:buNone/>
            </a:pPr>
            <a:r>
              <a:rPr lang="en-US" dirty="0" smtClean="0"/>
              <a:t>Motile – some bacteria can </a:t>
            </a:r>
          </a:p>
          <a:p>
            <a:pPr lvl="1">
              <a:buNone/>
            </a:pPr>
            <a:r>
              <a:rPr lang="en-US" dirty="0" smtClean="0"/>
              <a:t>move throughout a media.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4" name="Picture 5" descr="http://bioinfo.bact.wisc.edu/themicrobialworld/Motilit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2819400"/>
            <a:ext cx="3222625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Classifying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Differential media: Some shows different reactions.</a:t>
            </a:r>
          </a:p>
          <a:p>
            <a:r>
              <a:rPr lang="en-US" dirty="0" smtClean="0"/>
              <a:t>Selective media: Some can grow certain bacteria.</a:t>
            </a:r>
          </a:p>
          <a:p>
            <a:endParaRPr lang="en-US" dirty="0"/>
          </a:p>
        </p:txBody>
      </p:sp>
      <p:pic>
        <p:nvPicPr>
          <p:cNvPr id="4" name="Picture 5" descr="http://www.mc.maricopa.edu/~johnson/labtools/Dbiochem/3ma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3276600"/>
            <a:ext cx="3581400" cy="3581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Viewing Microbes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Resolution(seeing detail) can be increased using immersion oil.</a:t>
            </a:r>
          </a:p>
          <a:p>
            <a:r>
              <a:rPr lang="en-US" dirty="0" smtClean="0"/>
              <a:t>Allows the light ray to go directly through the objective lens.</a:t>
            </a:r>
          </a:p>
        </p:txBody>
      </p:sp>
      <p:pic>
        <p:nvPicPr>
          <p:cNvPr id="66565" name="Picture 5" descr="http://www.microscopy-uk.org.uk/mag/imgjul03/OilImmersionLe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4175125"/>
            <a:ext cx="4860925" cy="2682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6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Binary Fission</a:t>
            </a:r>
            <a:endParaRPr lang="en-US" dirty="0"/>
          </a:p>
        </p:txBody>
      </p:sp>
      <p:pic>
        <p:nvPicPr>
          <p:cNvPr id="4" name="Picture 5" descr="http://diverge.hunter.cuny.edu/~weigang/Images/06-11_binaryfission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549525"/>
            <a:ext cx="58674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Conjugation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971800" cy="4525963"/>
          </a:xfrm>
        </p:spPr>
        <p:txBody>
          <a:bodyPr/>
          <a:lstStyle/>
          <a:p>
            <a:r>
              <a:rPr lang="en-US" dirty="0" smtClean="0"/>
              <a:t>Bacteria gives its DNA to another bacteria.</a:t>
            </a:r>
            <a:endParaRPr lang="en-US" dirty="0"/>
          </a:p>
        </p:txBody>
      </p:sp>
      <p:pic>
        <p:nvPicPr>
          <p:cNvPr id="4" name="Picture 3" descr="http://www.all-science-fair-projects.com/science_fair_projects_encyclopedia/upload/8/8e/Conjugative_plasmids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01804" y="1905000"/>
            <a:ext cx="6342196" cy="439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Cyanobacteria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Photosynthetic – use the sun’s energy to make food.</a:t>
            </a:r>
          </a:p>
          <a:p>
            <a:r>
              <a:rPr lang="en-US" dirty="0" smtClean="0"/>
              <a:t>Early atmosphere was filled with oxygen produced by </a:t>
            </a:r>
            <a:r>
              <a:rPr lang="en-US" dirty="0" err="1" smtClean="0"/>
              <a:t>cyanobacteria</a:t>
            </a:r>
            <a:r>
              <a:rPr lang="en-US" dirty="0" smtClean="0"/>
              <a:t> which allowed aerobic organisms to develop.</a:t>
            </a:r>
          </a:p>
          <a:p>
            <a:r>
              <a:rPr lang="en-US" dirty="0" smtClean="0"/>
              <a:t>Lack a membrane-bound nucleus like all bacteria.</a:t>
            </a:r>
          </a:p>
          <a:p>
            <a:r>
              <a:rPr lang="en-US" dirty="0" smtClean="0"/>
              <a:t>Enclosed with a jellylike case which help them cling together.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Cyanobacteria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user.uni-frankfurt.de/~schauder/cyanos/image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371600"/>
            <a:ext cx="48387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Heterocysts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Cyanobacteria</a:t>
            </a:r>
            <a:r>
              <a:rPr lang="en-US" dirty="0" smtClean="0"/>
              <a:t> grow in chains.</a:t>
            </a:r>
          </a:p>
          <a:p>
            <a:r>
              <a:rPr lang="en-US" dirty="0" smtClean="0"/>
              <a:t>Some of the cells specialize – these cells are called </a:t>
            </a:r>
            <a:r>
              <a:rPr lang="en-US" b="1" dirty="0" err="1" smtClean="0"/>
              <a:t>heterocysts</a:t>
            </a:r>
            <a:r>
              <a:rPr lang="en-US" b="1" dirty="0" smtClean="0"/>
              <a:t>.</a:t>
            </a:r>
            <a:endParaRPr lang="en-US" dirty="0" smtClean="0"/>
          </a:p>
          <a:p>
            <a:r>
              <a:rPr lang="en-US" dirty="0" err="1" smtClean="0"/>
              <a:t>Heterocysts</a:t>
            </a:r>
            <a:r>
              <a:rPr lang="en-US" dirty="0" smtClean="0"/>
              <a:t> contain enzymes for fixing atmospheric nitrogen.</a:t>
            </a:r>
          </a:p>
          <a:p>
            <a:r>
              <a:rPr lang="en-US" dirty="0" smtClean="0"/>
              <a:t>Make nitrogen available to plants in a form that plants can use.</a:t>
            </a:r>
          </a:p>
          <a:p>
            <a:r>
              <a:rPr lang="en-US" b="1" dirty="0" smtClean="0"/>
              <a:t>Nitrogen fixing bacteria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Linnaeus’s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343400" cy="4800600"/>
          </a:xfrm>
        </p:spPr>
        <p:txBody>
          <a:bodyPr>
            <a:normAutofit/>
          </a:bodyPr>
          <a:lstStyle/>
          <a:p>
            <a:r>
              <a:rPr lang="en-US" dirty="0" err="1" smtClean="0"/>
              <a:t>Carolus</a:t>
            </a:r>
            <a:r>
              <a:rPr lang="en-US" dirty="0" smtClean="0"/>
              <a:t> Linnaeus (1707-1778)</a:t>
            </a:r>
          </a:p>
          <a:p>
            <a:r>
              <a:rPr lang="en-US" dirty="0" smtClean="0"/>
              <a:t>Came up with a system of grouping organisms.</a:t>
            </a:r>
          </a:p>
          <a:p>
            <a:r>
              <a:rPr lang="en-US" dirty="0" smtClean="0"/>
              <a:t>He used the organism’s morphology (form and structure) to categorize it.</a:t>
            </a:r>
            <a:endParaRPr lang="en-US" dirty="0"/>
          </a:p>
        </p:txBody>
      </p:sp>
      <p:pic>
        <p:nvPicPr>
          <p:cNvPr id="25602" name="Picture 2" descr="http://gap.entclub.org/taxonomists/Linnaeus/Carolus_Linnae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53000" y="1295400"/>
            <a:ext cx="3848100" cy="5248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4514" name="Picture 2" descr="http://www.botany.hawaii.edu/faculty/webb/BOT311/Cyanobacteria/Heterocysts-2-LMagLa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600200"/>
            <a:ext cx="4381500" cy="4038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Eutrophication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</a:t>
            </a:r>
            <a:r>
              <a:rPr lang="en-US" dirty="0" err="1" smtClean="0"/>
              <a:t>cyanobacteria</a:t>
            </a:r>
            <a:r>
              <a:rPr lang="en-US" dirty="0" smtClean="0"/>
              <a:t> like Anabaena thrive on phosphates and nitrates that </a:t>
            </a:r>
            <a:r>
              <a:rPr lang="en-US" dirty="0" err="1" smtClean="0"/>
              <a:t>accumjulate</a:t>
            </a:r>
            <a:r>
              <a:rPr lang="en-US" dirty="0" smtClean="0"/>
              <a:t> in a body of water.</a:t>
            </a:r>
          </a:p>
          <a:p>
            <a:r>
              <a:rPr lang="en-US" dirty="0" smtClean="0"/>
              <a:t>Sudden increase in the number of </a:t>
            </a:r>
            <a:r>
              <a:rPr lang="en-US" dirty="0" err="1" smtClean="0"/>
              <a:t>cyanobacteria</a:t>
            </a:r>
            <a:r>
              <a:rPr lang="en-US" dirty="0" smtClean="0"/>
              <a:t> due to a high availability of nutrients is called </a:t>
            </a:r>
            <a:r>
              <a:rPr lang="en-US" b="1" dirty="0" err="1" smtClean="0"/>
              <a:t>eutrophication</a:t>
            </a:r>
            <a:r>
              <a:rPr lang="en-US" b="1" dirty="0" smtClean="0"/>
              <a:t> or population bloom.</a:t>
            </a:r>
          </a:p>
          <a:p>
            <a:r>
              <a:rPr lang="en-US" dirty="0" smtClean="0"/>
              <a:t>Then </a:t>
            </a:r>
            <a:r>
              <a:rPr lang="en-US" dirty="0" err="1" smtClean="0"/>
              <a:t>cyanobacteria</a:t>
            </a:r>
            <a:r>
              <a:rPr lang="en-US" dirty="0" smtClean="0"/>
              <a:t> die and heterotrophic bacteria eat them.</a:t>
            </a:r>
          </a:p>
          <a:p>
            <a:r>
              <a:rPr lang="en-US" dirty="0" smtClean="0"/>
              <a:t>Their population increase which uses up a lot of oxygen in the water causing other organisms in the water like fish to die.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5538" name="Picture 2" descr="http://library.thinkquest.org/04oct/01590/pollution/culturaleutrop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09601"/>
            <a:ext cx="8877879" cy="6248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6562" name="Picture 2" descr="http://upload.wikimedia.org/wikipedia/commons/thumb/d/dd/Scheme_eutrophication-en.svg/800px-Scheme_eutrophication-en.svg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3400"/>
            <a:ext cx="9013541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Spirochetes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Gram-negative, spiral-shaped heterotrophic bacteria.</a:t>
            </a:r>
          </a:p>
          <a:p>
            <a:r>
              <a:rPr lang="en-US" dirty="0" smtClean="0"/>
              <a:t>Some are aerobic and some are anaerobic.</a:t>
            </a:r>
          </a:p>
          <a:p>
            <a:r>
              <a:rPr lang="en-US" dirty="0" smtClean="0"/>
              <a:t>Move by means of a corkscrew-like rotation.</a:t>
            </a:r>
          </a:p>
          <a:p>
            <a:r>
              <a:rPr lang="en-US" dirty="0" smtClean="0"/>
              <a:t>Some live freely, symbiotically, </a:t>
            </a:r>
          </a:p>
          <a:p>
            <a:pPr>
              <a:buNone/>
            </a:pPr>
            <a:r>
              <a:rPr lang="en-US" dirty="0" smtClean="0"/>
              <a:t>    or parasitically.</a:t>
            </a:r>
          </a:p>
          <a:p>
            <a:pPr>
              <a:buNone/>
            </a:pPr>
            <a:r>
              <a:rPr lang="en-US" dirty="0" smtClean="0"/>
              <a:t>Ex. </a:t>
            </a:r>
            <a:r>
              <a:rPr lang="en-US" dirty="0" err="1" smtClean="0"/>
              <a:t>Treponema</a:t>
            </a:r>
            <a:r>
              <a:rPr lang="en-US" dirty="0" smtClean="0"/>
              <a:t> </a:t>
            </a:r>
            <a:r>
              <a:rPr lang="en-US" dirty="0" err="1" smtClean="0"/>
              <a:t>pallidum</a:t>
            </a:r>
            <a:r>
              <a:rPr lang="en-US" dirty="0" smtClean="0"/>
              <a:t> – causes </a:t>
            </a:r>
          </a:p>
          <a:p>
            <a:pPr>
              <a:buNone/>
            </a:pPr>
            <a:r>
              <a:rPr lang="en-US" dirty="0" smtClean="0"/>
              <a:t>      the STD syphilis.</a:t>
            </a:r>
            <a:endParaRPr lang="en-US" dirty="0"/>
          </a:p>
        </p:txBody>
      </p:sp>
      <p:pic>
        <p:nvPicPr>
          <p:cNvPr id="10242" name="Picture 2" descr="http://www.slic2.wsu.edu:82/hurlbert/micro101/images/SpirochetesEx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77000" y="3810000"/>
            <a:ext cx="2333625" cy="2771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Gram-Positive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all members are gram-positive</a:t>
            </a:r>
          </a:p>
          <a:p>
            <a:r>
              <a:rPr lang="en-US" dirty="0" smtClean="0"/>
              <a:t>Some gram-negative bacteria are grouped in this phylum because they share molecular similarities with gram-positive bacteria.</a:t>
            </a:r>
          </a:p>
          <a:p>
            <a:pPr>
              <a:buNone/>
            </a:pPr>
            <a:r>
              <a:rPr lang="en-US" dirty="0" smtClean="0"/>
              <a:t>Ex. </a:t>
            </a:r>
            <a:r>
              <a:rPr lang="en-US" b="1" dirty="0" smtClean="0"/>
              <a:t>Streptococci</a:t>
            </a:r>
            <a:r>
              <a:rPr lang="en-US" dirty="0" smtClean="0"/>
              <a:t> – causes strep </a:t>
            </a:r>
          </a:p>
          <a:p>
            <a:pPr>
              <a:buNone/>
            </a:pPr>
            <a:r>
              <a:rPr lang="en-US" dirty="0" smtClean="0"/>
              <a:t>      throat</a:t>
            </a:r>
          </a:p>
          <a:p>
            <a:pPr>
              <a:buNone/>
            </a:pPr>
            <a:r>
              <a:rPr lang="en-US" dirty="0" smtClean="0"/>
              <a:t>      </a:t>
            </a:r>
            <a:r>
              <a:rPr lang="en-US" b="1" dirty="0" smtClean="0"/>
              <a:t>Lactobacilli</a:t>
            </a:r>
            <a:r>
              <a:rPr lang="en-US" dirty="0" smtClean="0"/>
              <a:t> – found on teeth,</a:t>
            </a:r>
          </a:p>
          <a:p>
            <a:pPr>
              <a:buNone/>
            </a:pPr>
            <a:r>
              <a:rPr lang="en-US" dirty="0" smtClean="0"/>
              <a:t>      known to cause tooth decay.</a:t>
            </a:r>
            <a:endParaRPr lang="en-US" dirty="0"/>
          </a:p>
        </p:txBody>
      </p:sp>
      <p:pic>
        <p:nvPicPr>
          <p:cNvPr id="9218" name="Picture 2" descr="http://www.rockefeller.edu/vaf/strainsDB/man6rbg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790950"/>
            <a:ext cx="2752725" cy="3067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Actinomycetes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Gram-positive bacteria</a:t>
            </a:r>
          </a:p>
          <a:p>
            <a:r>
              <a:rPr lang="en-US" dirty="0" smtClean="0"/>
              <a:t>Form branching filaments</a:t>
            </a:r>
          </a:p>
          <a:p>
            <a:r>
              <a:rPr lang="en-US" dirty="0" smtClean="0"/>
              <a:t>Grow in soil and produce many antibiotics.</a:t>
            </a:r>
          </a:p>
          <a:p>
            <a:pPr>
              <a:buNone/>
            </a:pPr>
            <a:r>
              <a:rPr lang="en-US" b="1" dirty="0" smtClean="0"/>
              <a:t>Antibiotics – </a:t>
            </a:r>
            <a:r>
              <a:rPr lang="en-US" dirty="0" smtClean="0"/>
              <a:t>chemicals that inhibit the growth of or kill other microscopic organisms.</a:t>
            </a:r>
            <a:endParaRPr lang="en-US" b="1" dirty="0"/>
          </a:p>
        </p:txBody>
      </p:sp>
      <p:pic>
        <p:nvPicPr>
          <p:cNvPr id="8194" name="Picture 2" descr="http://www.bearpathfarm.com/images/actinomycet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4419600"/>
            <a:ext cx="3209925" cy="2143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Phylum </a:t>
            </a:r>
            <a:r>
              <a:rPr lang="en-US" dirty="0" err="1" smtClean="0"/>
              <a:t>Proteobacteria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Largest and most diverse phylum of bacteria.</a:t>
            </a:r>
          </a:p>
          <a:p>
            <a:r>
              <a:rPr lang="en-US" b="1" dirty="0" smtClean="0"/>
              <a:t>Subdivisions</a:t>
            </a:r>
            <a:r>
              <a:rPr lang="en-US" dirty="0" smtClean="0"/>
              <a:t>: enteric bacteria, chemoautotrophic bacteria, and nitrogen-fixing bacteria</a:t>
            </a:r>
          </a:p>
          <a:p>
            <a:endParaRPr lang="en-US" dirty="0"/>
          </a:p>
        </p:txBody>
      </p:sp>
      <p:pic>
        <p:nvPicPr>
          <p:cNvPr id="7170" name="Picture 2" descr="http://www.lbl.gov/Science-Articles/Archive/sabl/2007/Jul/Dechloromon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505200"/>
            <a:ext cx="2857500" cy="2552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Enteric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Gram-negative</a:t>
            </a:r>
          </a:p>
          <a:p>
            <a:r>
              <a:rPr lang="en-US" dirty="0" smtClean="0"/>
              <a:t>Heterotrophic</a:t>
            </a:r>
          </a:p>
          <a:p>
            <a:r>
              <a:rPr lang="en-US" dirty="0" smtClean="0"/>
              <a:t>Live in animal intestinal tracts.</a:t>
            </a:r>
          </a:p>
          <a:p>
            <a:r>
              <a:rPr lang="en-US" dirty="0" smtClean="0"/>
              <a:t>Live in both aerobic and anaerobic environments.</a:t>
            </a:r>
          </a:p>
          <a:p>
            <a:r>
              <a:rPr lang="en-US" dirty="0" smtClean="0"/>
              <a:t>Ex. E. coli</a:t>
            </a:r>
          </a:p>
          <a:p>
            <a:r>
              <a:rPr lang="en-US" dirty="0" smtClean="0"/>
              <a:t>E. coli lives in the human intestine where it produces vitamin K and assists enzymes in the breakdown of foods.</a:t>
            </a:r>
          </a:p>
          <a:p>
            <a:r>
              <a:rPr lang="en-US" dirty="0" smtClean="0"/>
              <a:t>Salmonella – food poisoning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7586" name="Picture 2" descr="http://www.fehd.gov.hk/english/safefood/library/salmonella/images/salmonella_e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762000"/>
            <a:ext cx="8248650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Levels of Classification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Made up a hierarchy of seven different levels of organization to classify organisms.</a:t>
            </a:r>
          </a:p>
          <a:p>
            <a:pPr>
              <a:buNone/>
            </a:pPr>
            <a:r>
              <a:rPr lang="en-US" dirty="0" smtClean="0"/>
              <a:t>Keep 			Kingdom</a:t>
            </a:r>
          </a:p>
          <a:p>
            <a:pPr>
              <a:buNone/>
            </a:pPr>
            <a:r>
              <a:rPr lang="en-US" dirty="0" smtClean="0"/>
              <a:t>Plates		Phylum</a:t>
            </a:r>
          </a:p>
          <a:p>
            <a:pPr>
              <a:buNone/>
            </a:pPr>
            <a:r>
              <a:rPr lang="en-US" dirty="0" smtClean="0"/>
              <a:t>Clean 		Class</a:t>
            </a:r>
          </a:p>
          <a:p>
            <a:pPr>
              <a:buNone/>
            </a:pPr>
            <a:r>
              <a:rPr lang="en-US" dirty="0" smtClean="0"/>
              <a:t>Or			Order</a:t>
            </a:r>
          </a:p>
          <a:p>
            <a:pPr>
              <a:buNone/>
            </a:pPr>
            <a:r>
              <a:rPr lang="en-US" dirty="0" smtClean="0"/>
              <a:t>Family 		</a:t>
            </a:r>
            <a:r>
              <a:rPr lang="en-US" dirty="0" err="1" smtClean="0"/>
              <a:t>Family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Gets			Genus</a:t>
            </a:r>
          </a:p>
          <a:p>
            <a:pPr>
              <a:buNone/>
            </a:pPr>
            <a:r>
              <a:rPr lang="en-US" dirty="0" smtClean="0"/>
              <a:t>Sick			Species</a:t>
            </a:r>
            <a:endParaRPr lang="en-US" dirty="0"/>
          </a:p>
        </p:txBody>
      </p:sp>
      <p:pic>
        <p:nvPicPr>
          <p:cNvPr id="24578" name="Picture 2" descr="http://www.westone.wa.gov.au/k-12lrcd/learning_areas/bio_science/biol2A/content/cell_01_classification/images/AW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522220"/>
            <a:ext cx="3048000" cy="43357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Chemoautotrophs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Gram-negative</a:t>
            </a:r>
          </a:p>
          <a:p>
            <a:r>
              <a:rPr lang="en-US" dirty="0" smtClean="0"/>
              <a:t>Extract energy from minerals by oxidizing the chemicals in these minerals.</a:t>
            </a:r>
          </a:p>
          <a:p>
            <a:r>
              <a:rPr lang="en-US" dirty="0" smtClean="0"/>
              <a:t>Ex. Iron-oxidizing bacteria live in freshwater ponds that contain a high concentration of iron salts. Bacteria oxidize the iron in the salts to obtain energy.</a:t>
            </a:r>
          </a:p>
          <a:p>
            <a:r>
              <a:rPr lang="en-US" i="1" dirty="0" err="1" smtClean="0"/>
              <a:t>Rhizobium</a:t>
            </a:r>
            <a:r>
              <a:rPr lang="en-US" dirty="0" smtClean="0"/>
              <a:t>  nitrogen-fixing bacteria that live symbiotically with plants.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i="1" dirty="0" err="1" smtClean="0"/>
              <a:t>Rhizobium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8610" name="Picture 2" descr="http://biology.unm.edu/ccouncil/Biology_203/Images/Monera/rhizob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609600"/>
            <a:ext cx="4371975" cy="58293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Pg. 473</a:t>
            </a:r>
          </a:p>
          <a:p>
            <a:r>
              <a:rPr lang="en-US" dirty="0" smtClean="0"/>
              <a:t>Questions 1-6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Chapter 24 sec.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Bacteria and Humans</a:t>
            </a:r>
          </a:p>
          <a:p>
            <a:r>
              <a:rPr lang="en-US" dirty="0" smtClean="0"/>
              <a:t>Pathology – study of disease.</a:t>
            </a:r>
          </a:p>
          <a:p>
            <a:r>
              <a:rPr lang="en-US" dirty="0" smtClean="0"/>
              <a:t>Bacteria cause disease by producing poisons called </a:t>
            </a:r>
            <a:r>
              <a:rPr lang="en-US" b="1" dirty="0" smtClean="0"/>
              <a:t>toxins.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Exotoxins</a:t>
            </a:r>
            <a:r>
              <a:rPr lang="en-US" dirty="0" smtClean="0"/>
              <a:t> are toxins that are made of protein.</a:t>
            </a:r>
          </a:p>
          <a:p>
            <a:pPr lvl="1"/>
            <a:r>
              <a:rPr lang="en-US" dirty="0" err="1" smtClean="0"/>
              <a:t>Exotoxins</a:t>
            </a:r>
            <a:r>
              <a:rPr lang="en-US" dirty="0" smtClean="0"/>
              <a:t> are produced by gram-positive bacteria and are secreted into the surrounding environment.</a:t>
            </a:r>
          </a:p>
          <a:p>
            <a:pPr lvl="1"/>
            <a:r>
              <a:rPr lang="en-US" dirty="0" smtClean="0"/>
              <a:t>Ex. Tetanus is a disease caused by an </a:t>
            </a:r>
            <a:r>
              <a:rPr lang="en-US" dirty="0" err="1" smtClean="0"/>
              <a:t>exotoxin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90588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err="1" smtClean="0"/>
              <a:t>Endotoxins</a:t>
            </a:r>
            <a:r>
              <a:rPr lang="en-US" dirty="0" smtClean="0"/>
              <a:t> – toxins made of lipids and carbohydrates.  Made from the outer membrane of gram-negative bacteria, such as </a:t>
            </a:r>
            <a:r>
              <a:rPr lang="en-US" dirty="0" err="1" smtClean="0"/>
              <a:t>E.coli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Unlike </a:t>
            </a:r>
            <a:r>
              <a:rPr lang="en-US" dirty="0" err="1" smtClean="0"/>
              <a:t>exotoxins</a:t>
            </a:r>
            <a:r>
              <a:rPr lang="en-US" dirty="0" smtClean="0"/>
              <a:t> that are continually released by gram-positive bacteria; </a:t>
            </a:r>
            <a:r>
              <a:rPr lang="en-US" dirty="0" err="1" smtClean="0"/>
              <a:t>endotoxins</a:t>
            </a:r>
            <a:r>
              <a:rPr lang="en-US" dirty="0" smtClean="0"/>
              <a:t> are released when the gram-negative bacteria dies.</a:t>
            </a:r>
          </a:p>
          <a:p>
            <a:pPr lvl="1"/>
            <a:r>
              <a:rPr lang="en-US" dirty="0" smtClean="0"/>
              <a:t>Cause fever, body aches, and weakness, damage the vessels of the circulatory system.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5976" y="609600"/>
            <a:ext cx="5557024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47244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Drugs that combat bacteria by interfering with various cellular functions.</a:t>
            </a:r>
          </a:p>
          <a:p>
            <a:r>
              <a:rPr lang="en-US" dirty="0" smtClean="0"/>
              <a:t>Ex. Penicillin interferes with cell wall synthesis.</a:t>
            </a:r>
          </a:p>
          <a:p>
            <a:pPr lvl="1"/>
            <a:r>
              <a:rPr lang="en-US" dirty="0" smtClean="0"/>
              <a:t>Tetracycline interferes with bacterial protein synthesis.</a:t>
            </a:r>
          </a:p>
          <a:p>
            <a:pPr lvl="1"/>
            <a:r>
              <a:rPr lang="en-US" dirty="0" smtClean="0"/>
              <a:t>Many antibiotics come from chemicals that bacteria and fungi produce.</a:t>
            </a:r>
          </a:p>
          <a:p>
            <a:pPr lvl="1"/>
            <a:r>
              <a:rPr lang="en-US" dirty="0" smtClean="0"/>
              <a:t>Antibiotics protect bacteria and fungi from other microscopic invaders.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362200"/>
            <a:ext cx="385762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antibiotics such as sulfa drugs are synthesized in laboratories.</a:t>
            </a:r>
          </a:p>
          <a:p>
            <a:r>
              <a:rPr lang="en-US" dirty="0" smtClean="0"/>
              <a:t>Many antibiotics are able to affect a wide variety of organisms; they are given the name </a:t>
            </a:r>
            <a:r>
              <a:rPr lang="en-US" b="1" dirty="0" smtClean="0"/>
              <a:t>broad spectrum antibiotics.</a:t>
            </a:r>
          </a:p>
          <a:p>
            <a:r>
              <a:rPr lang="en-US" b="1" dirty="0" smtClean="0"/>
              <a:t>Table 24-5  Common Antibiotics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What drugs inhibits protein synthesis in bacteria?</a:t>
            </a:r>
          </a:p>
          <a:p>
            <a:pPr marL="514350" indent="-514350">
              <a:buAutoNum type="arabicPeriod"/>
            </a:pPr>
            <a:r>
              <a:rPr lang="en-US" b="1" dirty="0" smtClean="0"/>
              <a:t>What drug inhibits DNA synthesis in bacteria and what is this drug used to treat?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Antibiotic Resistance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a population of bacteria is exposed to an antibiotic the bacteria that are most susceptible to the antibiotic die first.</a:t>
            </a:r>
          </a:p>
          <a:p>
            <a:r>
              <a:rPr lang="en-US" dirty="0" smtClean="0"/>
              <a:t>A few mutant bacteria that are resistant to the antibiotic may continue to grow.</a:t>
            </a:r>
          </a:p>
          <a:p>
            <a:r>
              <a:rPr lang="en-US" dirty="0" smtClean="0"/>
              <a:t>Antibiotics have been overused so many diseases that were once easy to treat are becoming more difficult to treat.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Kingdoms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Linneus</a:t>
            </a:r>
            <a:r>
              <a:rPr lang="en-US" dirty="0" smtClean="0"/>
              <a:t> </a:t>
            </a:r>
            <a:r>
              <a:rPr lang="en-US" dirty="0" err="1" smtClean="0"/>
              <a:t>seperated</a:t>
            </a:r>
            <a:r>
              <a:rPr lang="en-US" dirty="0" smtClean="0"/>
              <a:t> organisms into two </a:t>
            </a:r>
            <a:r>
              <a:rPr lang="en-US" b="1" dirty="0" smtClean="0"/>
              <a:t>kingdoms</a:t>
            </a:r>
            <a:r>
              <a:rPr lang="en-US" dirty="0" smtClean="0"/>
              <a:t>: plant and animal.</a:t>
            </a:r>
          </a:p>
          <a:p>
            <a:r>
              <a:rPr lang="en-US" b="1" dirty="0" smtClean="0"/>
              <a:t>Phylum</a:t>
            </a:r>
            <a:r>
              <a:rPr lang="en-US" dirty="0" smtClean="0"/>
              <a:t> – subset in the animal kingdom.</a:t>
            </a:r>
          </a:p>
          <a:p>
            <a:r>
              <a:rPr lang="en-US" b="1" dirty="0" smtClean="0"/>
              <a:t>Division</a:t>
            </a:r>
            <a:r>
              <a:rPr lang="en-US" dirty="0" smtClean="0"/>
              <a:t> – subset in the plant kingdom.</a:t>
            </a:r>
          </a:p>
          <a:p>
            <a:r>
              <a:rPr lang="en-US" dirty="0" smtClean="0"/>
              <a:t>Within a phylum or division there are subsets called </a:t>
            </a:r>
            <a:r>
              <a:rPr lang="en-US" b="1" dirty="0" smtClean="0"/>
              <a:t>classes</a:t>
            </a:r>
            <a:r>
              <a:rPr lang="en-US" dirty="0" smtClean="0"/>
              <a:t>.</a:t>
            </a:r>
          </a:p>
          <a:p>
            <a:r>
              <a:rPr lang="en-US" dirty="0" smtClean="0"/>
              <a:t>Subset within a class is an </a:t>
            </a:r>
            <a:r>
              <a:rPr lang="en-US" b="1" dirty="0" smtClean="0"/>
              <a:t>order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Then </a:t>
            </a:r>
            <a:r>
              <a:rPr lang="en-US" b="1" dirty="0" smtClean="0"/>
              <a:t>family</a:t>
            </a:r>
            <a:r>
              <a:rPr lang="en-US" dirty="0" smtClean="0"/>
              <a:t> then </a:t>
            </a:r>
            <a:r>
              <a:rPr lang="en-US" b="1" dirty="0" smtClean="0"/>
              <a:t>genus</a:t>
            </a:r>
            <a:r>
              <a:rPr lang="en-US" dirty="0" smtClean="0"/>
              <a:t> and lastly </a:t>
            </a:r>
            <a:r>
              <a:rPr lang="en-US" b="1" dirty="0" smtClean="0"/>
              <a:t>species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Bacteria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Break down the remains of organic matter</a:t>
            </a:r>
          </a:p>
          <a:p>
            <a:r>
              <a:rPr lang="en-US" dirty="0" smtClean="0"/>
              <a:t>Recycles carbon and nitrogen</a:t>
            </a:r>
          </a:p>
          <a:p>
            <a:r>
              <a:rPr lang="en-US" dirty="0" smtClean="0"/>
              <a:t>Producing and processing food</a:t>
            </a:r>
          </a:p>
          <a:p>
            <a:pPr lvl="1"/>
            <a:r>
              <a:rPr lang="en-US" dirty="0" smtClean="0"/>
              <a:t>Ferment lactose in milk to produce sour cream, cheese, buttermilk, and yogurt</a:t>
            </a:r>
          </a:p>
          <a:p>
            <a:pPr lvl="1"/>
            <a:r>
              <a:rPr lang="en-US" dirty="0" smtClean="0"/>
              <a:t>Sauerkraut</a:t>
            </a:r>
          </a:p>
          <a:p>
            <a:pPr lvl="1"/>
            <a:r>
              <a:rPr lang="en-US" dirty="0" smtClean="0"/>
              <a:t>pickles</a:t>
            </a:r>
          </a:p>
          <a:p>
            <a:r>
              <a:rPr lang="en-US" dirty="0" smtClean="0"/>
              <a:t>Industrial chemical production</a:t>
            </a:r>
          </a:p>
          <a:p>
            <a:r>
              <a:rPr lang="en-US" dirty="0" smtClean="0"/>
              <a:t>Bioremediation – cleaning up oil spills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03860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14800" y="1752600"/>
            <a:ext cx="24765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34150" y="3048000"/>
            <a:ext cx="2609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043362"/>
            <a:ext cx="4232538" cy="281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Homework</a:t>
            </a:r>
            <a:br>
              <a:rPr lang="en-US" dirty="0" smtClean="0"/>
            </a:br>
            <a:r>
              <a:rPr lang="en-US" dirty="0" smtClean="0"/>
              <a:t>Pg. 480 questions 1-6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Brochure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You will make an informational brochure about a bacterial disease.  You will use Microsoft Publisher.  Let me know when you are ready to print!</a:t>
            </a:r>
          </a:p>
          <a:p>
            <a:r>
              <a:rPr lang="en-US" dirty="0" smtClean="0"/>
              <a:t>Include:</a:t>
            </a:r>
          </a:p>
          <a:p>
            <a:pPr lvl="1"/>
            <a:r>
              <a:rPr lang="en-US" dirty="0" smtClean="0"/>
              <a:t>Gram positive or gram negative</a:t>
            </a:r>
          </a:p>
          <a:p>
            <a:pPr lvl="1"/>
            <a:r>
              <a:rPr lang="en-US" dirty="0" smtClean="0"/>
              <a:t>Shape of bacteria</a:t>
            </a:r>
          </a:p>
          <a:p>
            <a:pPr lvl="1"/>
            <a:r>
              <a:rPr lang="en-US" dirty="0" smtClean="0"/>
              <a:t>How one is contracted by this disease</a:t>
            </a:r>
          </a:p>
          <a:p>
            <a:pPr lvl="1"/>
            <a:r>
              <a:rPr lang="en-US" dirty="0" smtClean="0"/>
              <a:t>How the disease is treated</a:t>
            </a:r>
          </a:p>
          <a:p>
            <a:pPr lvl="1"/>
            <a:r>
              <a:rPr lang="en-US" dirty="0" smtClean="0"/>
              <a:t>Symptoms of the disease</a:t>
            </a:r>
          </a:p>
          <a:p>
            <a:pPr lvl="1"/>
            <a:r>
              <a:rPr lang="en-US" dirty="0" smtClean="0"/>
              <a:t>Additional information (websites where one can get more information)</a:t>
            </a:r>
          </a:p>
          <a:p>
            <a:pPr lvl="1"/>
            <a:r>
              <a:rPr lang="en-US" dirty="0" smtClean="0"/>
              <a:t>2 pictures (nothing too disgusting)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Disease to Choose From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45720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Bacterial Meningitis </a:t>
            </a:r>
            <a:r>
              <a:rPr lang="en-US" b="1" dirty="0" err="1" smtClean="0"/>
              <a:t>tc</a:t>
            </a:r>
            <a:endParaRPr lang="en-US" b="1" dirty="0" smtClean="0"/>
          </a:p>
          <a:p>
            <a:r>
              <a:rPr lang="en-US" dirty="0" smtClean="0"/>
              <a:t>Lyme Disease </a:t>
            </a:r>
            <a:r>
              <a:rPr lang="en-US" b="1" dirty="0" err="1" smtClean="0"/>
              <a:t>bp</a:t>
            </a:r>
            <a:endParaRPr lang="en-US" b="1" dirty="0" smtClean="0"/>
          </a:p>
          <a:p>
            <a:r>
              <a:rPr lang="en-US" dirty="0" smtClean="0"/>
              <a:t>Botulism </a:t>
            </a:r>
            <a:r>
              <a:rPr lang="en-US" b="1" dirty="0" err="1" smtClean="0"/>
              <a:t>gd</a:t>
            </a:r>
            <a:endParaRPr lang="en-US" b="1" dirty="0" smtClean="0"/>
          </a:p>
          <a:p>
            <a:r>
              <a:rPr lang="en-US" dirty="0" smtClean="0"/>
              <a:t>Cholera </a:t>
            </a:r>
            <a:r>
              <a:rPr lang="en-US" b="1" dirty="0" err="1" smtClean="0"/>
              <a:t>kk</a:t>
            </a:r>
            <a:endParaRPr lang="en-US" b="1" dirty="0" smtClean="0"/>
          </a:p>
          <a:p>
            <a:r>
              <a:rPr lang="en-US" dirty="0" smtClean="0"/>
              <a:t>Rocky Mountain Spotted Fever </a:t>
            </a:r>
            <a:r>
              <a:rPr lang="en-US" b="1" dirty="0" smtClean="0"/>
              <a:t>dm</a:t>
            </a:r>
          </a:p>
          <a:p>
            <a:r>
              <a:rPr lang="en-US" dirty="0" smtClean="0"/>
              <a:t>Whooping Cough (</a:t>
            </a:r>
            <a:r>
              <a:rPr lang="en-US" dirty="0" err="1" smtClean="0"/>
              <a:t>Pertussis</a:t>
            </a:r>
            <a:r>
              <a:rPr lang="en-US" dirty="0" smtClean="0"/>
              <a:t>) </a:t>
            </a:r>
            <a:r>
              <a:rPr lang="en-US" b="1" dirty="0" err="1" smtClean="0"/>
              <a:t>js</a:t>
            </a:r>
            <a:endParaRPr lang="en-US" b="1" dirty="0" smtClean="0"/>
          </a:p>
          <a:p>
            <a:r>
              <a:rPr lang="en-US" dirty="0" smtClean="0"/>
              <a:t>Tetanus </a:t>
            </a:r>
            <a:r>
              <a:rPr lang="en-US" b="1" dirty="0" err="1" smtClean="0"/>
              <a:t>sb</a:t>
            </a:r>
            <a:endParaRPr lang="en-US" b="1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53000" y="1295400"/>
            <a:ext cx="39624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Strep throat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lh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Gonorrhea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js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Tuberculosis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ml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Salmonella 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vb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E.coli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aw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Syphilis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rc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living</a:t>
            </a:r>
          </a:p>
          <a:p>
            <a:r>
              <a:rPr lang="en-US" dirty="0" smtClean="0"/>
              <a:t>Contain DNA or RNA and a protein coat.</a:t>
            </a:r>
          </a:p>
          <a:p>
            <a:r>
              <a:rPr lang="en-US" smtClean="0"/>
              <a:t>Different shapes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Kingdom </a:t>
            </a:r>
            <a:r>
              <a:rPr lang="en-US" dirty="0" err="1" smtClean="0"/>
              <a:t>Protista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are single-celled</a:t>
            </a:r>
          </a:p>
          <a:p>
            <a:r>
              <a:rPr lang="en-US" dirty="0" smtClean="0"/>
              <a:t>Some are multi-cellular like kelp.</a:t>
            </a:r>
          </a:p>
          <a:p>
            <a:r>
              <a:rPr lang="en-US" dirty="0" err="1" smtClean="0"/>
              <a:t>Protists</a:t>
            </a:r>
            <a:r>
              <a:rPr lang="en-US" dirty="0" smtClean="0"/>
              <a:t> are grouped:</a:t>
            </a:r>
          </a:p>
          <a:p>
            <a:pPr lvl="1"/>
            <a:r>
              <a:rPr lang="en-US" dirty="0" smtClean="0"/>
              <a:t>Plant-like</a:t>
            </a:r>
          </a:p>
          <a:p>
            <a:pPr lvl="1"/>
            <a:r>
              <a:rPr lang="en-US" dirty="0" smtClean="0"/>
              <a:t>Fungi-like</a:t>
            </a:r>
          </a:p>
          <a:p>
            <a:pPr lvl="1"/>
            <a:r>
              <a:rPr lang="en-US" dirty="0" smtClean="0"/>
              <a:t>Animal-like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						</a:t>
            </a:r>
            <a:r>
              <a:rPr lang="en-US" b="1" dirty="0" smtClean="0"/>
              <a:t>Bobcat</a:t>
            </a:r>
          </a:p>
          <a:p>
            <a:pPr>
              <a:buNone/>
            </a:pPr>
            <a:r>
              <a:rPr lang="en-US" dirty="0" smtClean="0"/>
              <a:t>Kingdom				</a:t>
            </a:r>
            <a:r>
              <a:rPr lang="en-US" dirty="0" err="1" smtClean="0"/>
              <a:t>Animalia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Phylum/division			</a:t>
            </a:r>
            <a:r>
              <a:rPr lang="en-US" dirty="0" err="1" smtClean="0"/>
              <a:t>Chordata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Class					</a:t>
            </a:r>
            <a:r>
              <a:rPr lang="en-US" dirty="0" err="1" smtClean="0"/>
              <a:t>Mammalia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Order				</a:t>
            </a:r>
            <a:r>
              <a:rPr lang="en-US" dirty="0" err="1" smtClean="0"/>
              <a:t>Carnivora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Family				</a:t>
            </a:r>
            <a:r>
              <a:rPr lang="en-US" dirty="0" err="1" smtClean="0"/>
              <a:t>Felidae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Genus				Lynx</a:t>
            </a:r>
          </a:p>
          <a:p>
            <a:pPr>
              <a:buNone/>
            </a:pPr>
            <a:r>
              <a:rPr lang="en-US" dirty="0" smtClean="0"/>
              <a:t>Species				Lynx </a:t>
            </a:r>
            <a:r>
              <a:rPr lang="en-US" dirty="0" err="1" smtClean="0"/>
              <a:t>rufus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Scientific Name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Genus name + species name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Binomial Nomenclature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Bi-two</a:t>
            </a:r>
          </a:p>
          <a:p>
            <a:r>
              <a:rPr lang="en-US" dirty="0" smtClean="0"/>
              <a:t>Two naming system</a:t>
            </a:r>
          </a:p>
          <a:p>
            <a:pPr>
              <a:buNone/>
            </a:pPr>
            <a:r>
              <a:rPr lang="en-US" dirty="0" smtClean="0"/>
              <a:t>Genus + species identifier</a:t>
            </a:r>
            <a:endParaRPr lang="en-US" dirty="0"/>
          </a:p>
          <a:p>
            <a:pPr>
              <a:buNone/>
            </a:pPr>
            <a:r>
              <a:rPr lang="en-US" dirty="0" smtClean="0"/>
              <a:t>Humans are known by our genus, </a:t>
            </a:r>
            <a:r>
              <a:rPr lang="en-US" i="1" dirty="0" smtClean="0"/>
              <a:t>homo</a:t>
            </a:r>
            <a:r>
              <a:rPr lang="en-US" dirty="0" smtClean="0"/>
              <a:t> and species name, </a:t>
            </a:r>
            <a:r>
              <a:rPr lang="en-US" i="1" dirty="0" smtClean="0"/>
              <a:t>sapiens</a:t>
            </a:r>
            <a:r>
              <a:rPr lang="en-US" dirty="0" smtClean="0"/>
              <a:t> meaning “wise”</a:t>
            </a:r>
          </a:p>
          <a:p>
            <a:pPr>
              <a:buNone/>
            </a:pPr>
            <a:r>
              <a:rPr lang="en-US" dirty="0" smtClean="0"/>
              <a:t>-scientific name is underlined or in italics.</a:t>
            </a:r>
          </a:p>
          <a:p>
            <a:pPr>
              <a:buNone/>
            </a:pPr>
            <a:r>
              <a:rPr lang="en-US" dirty="0" smtClean="0"/>
              <a:t>Linnaeus’s system is still used today.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</TotalTime>
  <Words>1707</Words>
  <Application>Microsoft Office PowerPoint</Application>
  <PresentationFormat>On-screen Show (4:3)</PresentationFormat>
  <Paragraphs>267</Paragraphs>
  <Slides>66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66</vt:i4>
      </vt:variant>
    </vt:vector>
  </HeadingPairs>
  <TitlesOfParts>
    <vt:vector size="67" baseType="lpstr">
      <vt:lpstr>Office Theme</vt:lpstr>
      <vt:lpstr>Classification – Chapter 18</vt:lpstr>
      <vt:lpstr>Early Systems of Classification</vt:lpstr>
      <vt:lpstr>Early systems of Classification cont…</vt:lpstr>
      <vt:lpstr>Linnaeus’s System</vt:lpstr>
      <vt:lpstr>Levels of Classification</vt:lpstr>
      <vt:lpstr>Kingdoms</vt:lpstr>
      <vt:lpstr>Examples:</vt:lpstr>
      <vt:lpstr>Scientific Name</vt:lpstr>
      <vt:lpstr>Binomial Nomenclature</vt:lpstr>
      <vt:lpstr>Slide 10</vt:lpstr>
      <vt:lpstr>Slide 11</vt:lpstr>
      <vt:lpstr>Phylogeny</vt:lpstr>
      <vt:lpstr>Slide 13</vt:lpstr>
      <vt:lpstr>Slide 14</vt:lpstr>
      <vt:lpstr>Homework</vt:lpstr>
      <vt:lpstr>Slide 16</vt:lpstr>
      <vt:lpstr>Section 3 Two Modern Systems of Classification</vt:lpstr>
      <vt:lpstr>Slide 18</vt:lpstr>
      <vt:lpstr>Archaebacteria</vt:lpstr>
      <vt:lpstr>Slide 20</vt:lpstr>
      <vt:lpstr>Eubacteria</vt:lpstr>
      <vt:lpstr>Shapes of Bacteria</vt:lpstr>
      <vt:lpstr>Slide 23</vt:lpstr>
      <vt:lpstr>Slide 24</vt:lpstr>
      <vt:lpstr>Classifying Bacteria</vt:lpstr>
      <vt:lpstr>Slide 26</vt:lpstr>
      <vt:lpstr>Slide 27</vt:lpstr>
      <vt:lpstr>Slide 28</vt:lpstr>
      <vt:lpstr>Slide 29</vt:lpstr>
      <vt:lpstr>Classifying Bacteria</vt:lpstr>
      <vt:lpstr>Slide 31</vt:lpstr>
      <vt:lpstr>Classifying Bacteria</vt:lpstr>
      <vt:lpstr>Classifying Bacteria</vt:lpstr>
      <vt:lpstr>Viewing Microbes</vt:lpstr>
      <vt:lpstr>Reproduction</vt:lpstr>
      <vt:lpstr>Conjugation</vt:lpstr>
      <vt:lpstr>Phylum Cyanobacteria</vt:lpstr>
      <vt:lpstr>Cyanobacteria</vt:lpstr>
      <vt:lpstr>Heterocysts</vt:lpstr>
      <vt:lpstr>Slide 40</vt:lpstr>
      <vt:lpstr>Eutrophication</vt:lpstr>
      <vt:lpstr>Slide 42</vt:lpstr>
      <vt:lpstr>Slide 43</vt:lpstr>
      <vt:lpstr>Phylum Spirochetes</vt:lpstr>
      <vt:lpstr>Phylum Gram-Positive Bacteria</vt:lpstr>
      <vt:lpstr>Actinomycetes</vt:lpstr>
      <vt:lpstr>Phylum Proteobacteria</vt:lpstr>
      <vt:lpstr>Enteric Bacteria</vt:lpstr>
      <vt:lpstr>Slide 49</vt:lpstr>
      <vt:lpstr>Chemoautotrophs</vt:lpstr>
      <vt:lpstr>Rhizobium</vt:lpstr>
      <vt:lpstr>Slide 52</vt:lpstr>
      <vt:lpstr>Chapter 24 sec. 3</vt:lpstr>
      <vt:lpstr>Slide 54</vt:lpstr>
      <vt:lpstr>Slide 55</vt:lpstr>
      <vt:lpstr>Slide 56</vt:lpstr>
      <vt:lpstr>Antibiotics</vt:lpstr>
      <vt:lpstr>Antibiotics</vt:lpstr>
      <vt:lpstr>Antibiotic Resistance</vt:lpstr>
      <vt:lpstr>Useful Bacteria</vt:lpstr>
      <vt:lpstr>Slide 61</vt:lpstr>
      <vt:lpstr>Homework Pg. 480 questions 1-6</vt:lpstr>
      <vt:lpstr>Brochure Project</vt:lpstr>
      <vt:lpstr>Disease to Choose From</vt:lpstr>
      <vt:lpstr>Viruses</vt:lpstr>
      <vt:lpstr>Kingdom Protista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Classification – Chapter 18</dc:title>
  <dc:creator>rpatrick</dc:creator>
  <cp:lastModifiedBy>Student</cp:lastModifiedBy>
  <cp:revision>29</cp:revision>
  <dcterms:created xsi:type="dcterms:W3CDTF">2010-04-06T18:32:16Z</dcterms:created>
  <dcterms:modified xsi:type="dcterms:W3CDTF">2010-04-15T14:02:48Z</dcterms:modified>
</cp:coreProperties>
</file>